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2" r:id="rId4"/>
    <p:sldId id="259" r:id="rId5"/>
    <p:sldId id="260" r:id="rId6"/>
    <p:sldId id="261" r:id="rId7"/>
    <p:sldId id="258"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
            <a:ext cx="8610600" cy="762000"/>
          </a:xfrm>
        </p:spPr>
        <p:txBody>
          <a:bodyPr>
            <a:normAutofit/>
          </a:bodyPr>
          <a:lstStyle/>
          <a:p>
            <a:r>
              <a:rPr lang="en-US" dirty="0" smtClean="0">
                <a:latin typeface="Arial Black" pitchFamily="34" charset="0"/>
              </a:rPr>
              <a:t>Website</a:t>
            </a:r>
            <a:endParaRPr lang="en-US" dirty="0">
              <a:latin typeface="Arial Black" pitchFamily="34" charset="0"/>
            </a:endParaRPr>
          </a:p>
        </p:txBody>
      </p:sp>
      <p:sp>
        <p:nvSpPr>
          <p:cNvPr id="3" name="Subtitle 2"/>
          <p:cNvSpPr>
            <a:spLocks noGrp="1"/>
          </p:cNvSpPr>
          <p:nvPr>
            <p:ph type="subTitle" idx="1"/>
          </p:nvPr>
        </p:nvSpPr>
        <p:spPr>
          <a:xfrm>
            <a:off x="152400" y="609600"/>
            <a:ext cx="8763000" cy="5791200"/>
          </a:xfrm>
        </p:spPr>
        <p:txBody>
          <a:bodyPr>
            <a:normAutofit fontScale="92500"/>
          </a:bodyPr>
          <a:lstStyle/>
          <a:p>
            <a:pPr algn="just">
              <a:buFont typeface="Wingdings" pitchFamily="2" charset="2"/>
              <a:buChar char="Ø"/>
            </a:pPr>
            <a:r>
              <a:rPr lang="en-US" dirty="0" smtClean="0">
                <a:solidFill>
                  <a:schemeClr val="tx1"/>
                </a:solidFill>
                <a:latin typeface="Book Antiqua" pitchFamily="18" charset="0"/>
              </a:rPr>
              <a:t>A website is a collection of web pages (documents that are accessed through the Internet</a:t>
            </a:r>
            <a:r>
              <a:rPr lang="en-US" dirty="0" smtClean="0">
                <a:solidFill>
                  <a:schemeClr val="tx1"/>
                </a:solidFill>
                <a:latin typeface="Book Antiqua" pitchFamily="18" charset="0"/>
              </a:rPr>
              <a:t>)</a:t>
            </a:r>
          </a:p>
          <a:p>
            <a:pPr algn="just">
              <a:buFont typeface="Wingdings" pitchFamily="2" charset="2"/>
              <a:buChar char="Ø"/>
            </a:pPr>
            <a:r>
              <a:rPr lang="en-US" dirty="0" smtClean="0">
                <a:solidFill>
                  <a:schemeClr val="tx1"/>
                </a:solidFill>
                <a:latin typeface="Book Antiqua" pitchFamily="18" charset="0"/>
              </a:rPr>
              <a:t>When someone gives you their web address, it generally takes you to their website's home page, which should introduce you to what that site offers in terms of information or other services. </a:t>
            </a:r>
            <a:endParaRPr lang="en-US" dirty="0" smtClean="0">
              <a:solidFill>
                <a:schemeClr val="tx1"/>
              </a:solidFill>
              <a:latin typeface="Book Antiqua" pitchFamily="18" charset="0"/>
            </a:endParaRPr>
          </a:p>
          <a:p>
            <a:pPr algn="just">
              <a:buFont typeface="Wingdings" pitchFamily="2" charset="2"/>
              <a:buChar char="Ø"/>
            </a:pPr>
            <a:r>
              <a:rPr lang="en-US" dirty="0" smtClean="0">
                <a:solidFill>
                  <a:schemeClr val="tx1"/>
                </a:solidFill>
                <a:latin typeface="Book Antiqua" pitchFamily="18" charset="0"/>
              </a:rPr>
              <a:t>From </a:t>
            </a:r>
            <a:r>
              <a:rPr lang="en-US" dirty="0" smtClean="0">
                <a:solidFill>
                  <a:schemeClr val="tx1"/>
                </a:solidFill>
                <a:latin typeface="Book Antiqua" pitchFamily="18" charset="0"/>
              </a:rPr>
              <a:t>the home page, you can click on links to reach other sections of the site. </a:t>
            </a:r>
            <a:endParaRPr lang="en-US" dirty="0" smtClean="0">
              <a:solidFill>
                <a:schemeClr val="tx1"/>
              </a:solidFill>
              <a:latin typeface="Book Antiqua" pitchFamily="18" charset="0"/>
            </a:endParaRPr>
          </a:p>
          <a:p>
            <a:pPr algn="just">
              <a:buFont typeface="Wingdings" pitchFamily="2" charset="2"/>
              <a:buChar char="Ø"/>
            </a:pPr>
            <a:r>
              <a:rPr lang="en-US" dirty="0" smtClean="0">
                <a:solidFill>
                  <a:schemeClr val="tx1"/>
                </a:solidFill>
                <a:latin typeface="Book Antiqua" pitchFamily="18" charset="0"/>
              </a:rPr>
              <a:t>A </a:t>
            </a:r>
            <a:r>
              <a:rPr lang="en-US" dirty="0" smtClean="0">
                <a:solidFill>
                  <a:schemeClr val="tx1"/>
                </a:solidFill>
                <a:latin typeface="Book Antiqua" pitchFamily="18" charset="0"/>
              </a:rPr>
              <a:t>website can consist of one page, or of tens of thousands of pages, depending on what the site owner is trying to accomplish.</a:t>
            </a:r>
            <a:endParaRPr lang="en-US" dirty="0" smtClean="0">
              <a:solidFill>
                <a:schemeClr val="tx1"/>
              </a:solidFill>
              <a:latin typeface="Book Antiqua" pitchFamily="18" charset="0"/>
            </a:endParaRPr>
          </a:p>
          <a:p>
            <a:pPr algn="just">
              <a:buFont typeface="Wingdings" pitchFamily="2" charset="2"/>
              <a:buChar char="Ø"/>
            </a:pPr>
            <a:endParaRPr lang="en-US" dirty="0">
              <a:solidFill>
                <a:schemeClr val="tx1"/>
              </a:solidFill>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914400" y="1447800"/>
            <a:ext cx="2705100" cy="1685925"/>
          </a:xfrm>
          <a:prstGeom prst="rect">
            <a:avLst/>
          </a:prstGeom>
          <a:noFill/>
          <a:ln w="9525">
            <a:noFill/>
            <a:miter lim="800000"/>
            <a:headEnd/>
            <a:tailEnd/>
          </a:ln>
          <a:effectLst/>
        </p:spPr>
      </p:pic>
      <p:pic>
        <p:nvPicPr>
          <p:cNvPr id="5" name="Picture 5"/>
          <p:cNvPicPr>
            <a:picLocks noChangeAspect="1" noChangeArrowheads="1"/>
          </p:cNvPicPr>
          <p:nvPr/>
        </p:nvPicPr>
        <p:blipFill>
          <a:blip r:embed="rId3" cstate="print"/>
          <a:srcRect/>
          <a:stretch>
            <a:fillRect/>
          </a:stretch>
        </p:blipFill>
        <p:spPr bwMode="auto">
          <a:xfrm>
            <a:off x="5105400" y="609600"/>
            <a:ext cx="2590800" cy="1762125"/>
          </a:xfrm>
          <a:prstGeom prst="rect">
            <a:avLst/>
          </a:prstGeom>
          <a:noFill/>
          <a:ln w="9525">
            <a:noFill/>
            <a:miter lim="800000"/>
            <a:headEnd/>
            <a:tailEnd/>
          </a:ln>
          <a:effectLst/>
        </p:spPr>
      </p:pic>
      <p:pic>
        <p:nvPicPr>
          <p:cNvPr id="6" name="Picture 4"/>
          <p:cNvPicPr>
            <a:picLocks noChangeAspect="1" noChangeArrowheads="1"/>
          </p:cNvPicPr>
          <p:nvPr/>
        </p:nvPicPr>
        <p:blipFill>
          <a:blip r:embed="rId4" cstate="print"/>
          <a:srcRect/>
          <a:stretch>
            <a:fillRect/>
          </a:stretch>
        </p:blipFill>
        <p:spPr bwMode="auto">
          <a:xfrm>
            <a:off x="2895600" y="3279924"/>
            <a:ext cx="5076097" cy="248270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228600"/>
            <a:ext cx="8991600" cy="6324600"/>
          </a:xfrm>
        </p:spPr>
        <p:txBody>
          <a:bodyPr>
            <a:normAutofit fontScale="92500" lnSpcReduction="10000"/>
          </a:bodyPr>
          <a:lstStyle/>
          <a:p>
            <a:pPr algn="just">
              <a:buFont typeface="Wingdings" pitchFamily="2" charset="2"/>
              <a:buChar char="v"/>
            </a:pPr>
            <a:r>
              <a:rPr lang="en-US" dirty="0" smtClean="0">
                <a:latin typeface="Book Antiqua" pitchFamily="18" charset="0"/>
              </a:rPr>
              <a:t>Virtual location on WWW, containing several subject </a:t>
            </a:r>
            <a:r>
              <a:rPr lang="en-US" dirty="0" smtClean="0">
                <a:latin typeface="Book Antiqua" pitchFamily="18" charset="0"/>
              </a:rPr>
              <a:t>related </a:t>
            </a:r>
            <a:r>
              <a:rPr lang="en-US" dirty="0" smtClean="0">
                <a:latin typeface="Book Antiqua" pitchFamily="18" charset="0"/>
              </a:rPr>
              <a:t>webpages and data files accessible through a browser. </a:t>
            </a:r>
            <a:endParaRPr lang="en-US" dirty="0" smtClean="0">
              <a:latin typeface="Book Antiqua" pitchFamily="18" charset="0"/>
            </a:endParaRPr>
          </a:p>
          <a:p>
            <a:pPr algn="just">
              <a:buFont typeface="Wingdings" pitchFamily="2" charset="2"/>
              <a:buChar char="v"/>
            </a:pPr>
            <a:r>
              <a:rPr lang="en-US" dirty="0" smtClean="0">
                <a:latin typeface="Book Antiqua" pitchFamily="18" charset="0"/>
              </a:rPr>
              <a:t>Each </a:t>
            </a:r>
            <a:r>
              <a:rPr lang="en-US" dirty="0" smtClean="0">
                <a:latin typeface="Book Antiqua" pitchFamily="18" charset="0"/>
              </a:rPr>
              <a:t>website has its own unique web address </a:t>
            </a:r>
            <a:r>
              <a:rPr lang="en-US" dirty="0" smtClean="0">
                <a:latin typeface="Book Antiqua" pitchFamily="18" charset="0"/>
              </a:rPr>
              <a:t>(ex. www.sjc.in)which </a:t>
            </a:r>
            <a:r>
              <a:rPr lang="en-US" dirty="0" smtClean="0">
                <a:latin typeface="Book Antiqua" pitchFamily="18" charset="0"/>
              </a:rPr>
              <a:t>can be reached through an internet connection. </a:t>
            </a:r>
            <a:endParaRPr lang="en-US" dirty="0" smtClean="0">
              <a:latin typeface="Book Antiqua" pitchFamily="18" charset="0"/>
            </a:endParaRPr>
          </a:p>
          <a:p>
            <a:pPr algn="just">
              <a:buFont typeface="Wingdings" pitchFamily="2" charset="2"/>
              <a:buChar char="v"/>
            </a:pPr>
            <a:r>
              <a:rPr lang="en-US" dirty="0" smtClean="0">
                <a:latin typeface="Book Antiqua" pitchFamily="18" charset="0"/>
              </a:rPr>
              <a:t>The </a:t>
            </a:r>
            <a:r>
              <a:rPr lang="en-US" dirty="0" smtClean="0">
                <a:latin typeface="Book Antiqua" pitchFamily="18" charset="0"/>
              </a:rPr>
              <a:t>opening page of a website is usually called homepage which contains hyperlinks to other pages on the same or other site(s). </a:t>
            </a:r>
            <a:endParaRPr lang="en-US" dirty="0" smtClean="0">
              <a:latin typeface="Book Antiqua" pitchFamily="18" charset="0"/>
            </a:endParaRPr>
          </a:p>
          <a:p>
            <a:pPr algn="just">
              <a:buFont typeface="Wingdings" pitchFamily="2" charset="2"/>
              <a:buChar char="v"/>
            </a:pPr>
            <a:r>
              <a:rPr lang="en-US" dirty="0" smtClean="0">
                <a:latin typeface="Book Antiqua" pitchFamily="18" charset="0"/>
              </a:rPr>
              <a:t>A </a:t>
            </a:r>
            <a:r>
              <a:rPr lang="en-US" dirty="0" smtClean="0">
                <a:latin typeface="Book Antiqua" pitchFamily="18" charset="0"/>
              </a:rPr>
              <a:t>single web server may support multiple websites and a single website may </a:t>
            </a:r>
            <a:r>
              <a:rPr lang="en-US" dirty="0" smtClean="0">
                <a:latin typeface="Book Antiqua" pitchFamily="18" charset="0"/>
              </a:rPr>
              <a:t>reside multiple web pages.</a:t>
            </a:r>
          </a:p>
          <a:p>
            <a:pPr algn="just">
              <a:buFont typeface="Wingdings" pitchFamily="2" charset="2"/>
              <a:buChar char="v"/>
            </a:pPr>
            <a:r>
              <a:rPr lang="en-US" dirty="0" smtClean="0"/>
              <a:t>A </a:t>
            </a:r>
            <a:r>
              <a:rPr lang="en-US" dirty="0" smtClean="0"/>
              <a:t>website is usually a collection of webpages </a:t>
            </a:r>
            <a:br>
              <a:rPr lang="en-US" dirty="0" smtClean="0"/>
            </a:b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84368" y="228600"/>
            <a:ext cx="8662331" cy="6019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381000"/>
            <a:ext cx="8305800" cy="556259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lstStyle/>
          <a:p>
            <a:r>
              <a:rPr lang="en-US" dirty="0" smtClean="0"/>
              <a:t>Why Do People Visit Websites?</a:t>
            </a:r>
            <a:endParaRPr lang="en-US" dirty="0"/>
          </a:p>
        </p:txBody>
      </p:sp>
      <p:sp>
        <p:nvSpPr>
          <p:cNvPr id="3" name="Content Placeholder 2"/>
          <p:cNvSpPr>
            <a:spLocks noGrp="1"/>
          </p:cNvSpPr>
          <p:nvPr>
            <p:ph idx="1"/>
          </p:nvPr>
        </p:nvSpPr>
        <p:spPr>
          <a:xfrm>
            <a:off x="228600" y="838200"/>
            <a:ext cx="8763000" cy="5715000"/>
          </a:xfrm>
        </p:spPr>
        <p:txBody>
          <a:bodyPr>
            <a:normAutofit lnSpcReduction="10000"/>
          </a:bodyPr>
          <a:lstStyle/>
          <a:p>
            <a:pPr>
              <a:buNone/>
            </a:pPr>
            <a:r>
              <a:rPr lang="en-US" dirty="0" smtClean="0"/>
              <a:t>Generally, people look at websites for two primary reasons</a:t>
            </a:r>
            <a:r>
              <a:rPr lang="en-US" dirty="0" smtClean="0"/>
              <a:t>:</a:t>
            </a:r>
          </a:p>
          <a:p>
            <a:pPr marL="514350" indent="-514350" algn="just">
              <a:buAutoNum type="arabicPeriod"/>
            </a:pPr>
            <a:r>
              <a:rPr lang="en-US" dirty="0" smtClean="0">
                <a:solidFill>
                  <a:srgbClr val="00B050"/>
                </a:solidFill>
              </a:rPr>
              <a:t>To </a:t>
            </a:r>
            <a:r>
              <a:rPr lang="en-US" dirty="0" smtClean="0">
                <a:solidFill>
                  <a:srgbClr val="00B050"/>
                </a:solidFill>
              </a:rPr>
              <a:t>find information they need. This could be anything from a student looking for pictures of frogs for a school project, to finding the latest stock quotes, to getting the address of the nearest Thai restaurant</a:t>
            </a:r>
            <a:r>
              <a:rPr lang="en-US" dirty="0" smtClean="0">
                <a:solidFill>
                  <a:srgbClr val="00B050"/>
                </a:solidFill>
              </a:rPr>
              <a:t>.</a:t>
            </a:r>
          </a:p>
          <a:p>
            <a:pPr marL="514350" indent="-514350" algn="just">
              <a:buAutoNum type="arabicPeriod"/>
            </a:pPr>
            <a:r>
              <a:rPr lang="en-US" dirty="0" smtClean="0">
                <a:solidFill>
                  <a:srgbClr val="7030A0"/>
                </a:solidFill>
              </a:rPr>
              <a:t>To </a:t>
            </a:r>
            <a:r>
              <a:rPr lang="en-US" dirty="0" smtClean="0">
                <a:solidFill>
                  <a:srgbClr val="7030A0"/>
                </a:solidFill>
              </a:rPr>
              <a:t>complete a task. Visitors may want to buy the latest best-seller, download a software program, </a:t>
            </a:r>
            <a:r>
              <a:rPr lang="en-US" dirty="0" smtClean="0">
                <a:solidFill>
                  <a:srgbClr val="7030A0"/>
                </a:solidFill>
              </a:rPr>
              <a:t> book a movie, travel ticket, enrolling in online </a:t>
            </a:r>
            <a:r>
              <a:rPr lang="en-US" dirty="0" err="1" smtClean="0">
                <a:solidFill>
                  <a:srgbClr val="7030A0"/>
                </a:solidFill>
              </a:rPr>
              <a:t>courseor</a:t>
            </a:r>
            <a:r>
              <a:rPr lang="en-US" dirty="0" smtClean="0">
                <a:solidFill>
                  <a:srgbClr val="7030A0"/>
                </a:solidFill>
              </a:rPr>
              <a:t> </a:t>
            </a:r>
            <a:r>
              <a:rPr lang="en-US" dirty="0" smtClean="0">
                <a:solidFill>
                  <a:srgbClr val="7030A0"/>
                </a:solidFill>
              </a:rPr>
              <a:t>participate in an online discussion about a favorite hobby.</a:t>
            </a:r>
            <a:endParaRPr lang="en-US"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t>Web Page </a:t>
            </a:r>
            <a:endParaRPr lang="en-US" dirty="0"/>
          </a:p>
        </p:txBody>
      </p:sp>
      <p:sp>
        <p:nvSpPr>
          <p:cNvPr id="3" name="Content Placeholder 2"/>
          <p:cNvSpPr>
            <a:spLocks noGrp="1"/>
          </p:cNvSpPr>
          <p:nvPr>
            <p:ph idx="1"/>
          </p:nvPr>
        </p:nvSpPr>
        <p:spPr>
          <a:xfrm>
            <a:off x="228600" y="838200"/>
            <a:ext cx="8763000" cy="5562600"/>
          </a:xfrm>
        </p:spPr>
        <p:txBody>
          <a:bodyPr>
            <a:normAutofit fontScale="92500" lnSpcReduction="10000"/>
          </a:bodyPr>
          <a:lstStyle/>
          <a:p>
            <a:pPr algn="just">
              <a:buNone/>
            </a:pPr>
            <a:r>
              <a:rPr lang="en-US" b="1" dirty="0" smtClean="0">
                <a:latin typeface="Book Antiqua" pitchFamily="18" charset="0"/>
              </a:rPr>
              <a:t>Definition</a:t>
            </a:r>
          </a:p>
          <a:p>
            <a:pPr algn="just">
              <a:buFont typeface="Wingdings" pitchFamily="2" charset="2"/>
              <a:buChar char="v"/>
            </a:pPr>
            <a:r>
              <a:rPr lang="en-US" dirty="0" smtClean="0">
                <a:latin typeface="Book Antiqua" pitchFamily="18" charset="0"/>
              </a:rPr>
              <a:t>A </a:t>
            </a:r>
            <a:r>
              <a:rPr lang="en-US" b="1" dirty="0" smtClean="0">
                <a:latin typeface="Book Antiqua" pitchFamily="18" charset="0"/>
              </a:rPr>
              <a:t>web page</a:t>
            </a:r>
            <a:r>
              <a:rPr lang="en-US" dirty="0" smtClean="0">
                <a:latin typeface="Book Antiqua" pitchFamily="18" charset="0"/>
              </a:rPr>
              <a:t> or </a:t>
            </a:r>
            <a:r>
              <a:rPr lang="en-US" b="1" dirty="0" smtClean="0">
                <a:latin typeface="Book Antiqua" pitchFamily="18" charset="0"/>
              </a:rPr>
              <a:t>webpage</a:t>
            </a:r>
            <a:r>
              <a:rPr lang="en-US" dirty="0" smtClean="0">
                <a:latin typeface="Book Antiqua" pitchFamily="18" charset="0"/>
              </a:rPr>
              <a:t> is a document commonly written in Hypertext Markup Language (HTML) that is accessible through the Internet or other network using an Internet browser. </a:t>
            </a:r>
            <a:endParaRPr lang="en-US" dirty="0" smtClean="0">
              <a:latin typeface="Book Antiqua" pitchFamily="18" charset="0"/>
            </a:endParaRPr>
          </a:p>
          <a:p>
            <a:pPr algn="just">
              <a:buFont typeface="Wingdings" pitchFamily="2" charset="2"/>
              <a:buChar char="v"/>
            </a:pPr>
            <a:r>
              <a:rPr lang="en-US" dirty="0" smtClean="0">
                <a:latin typeface="Book Antiqua" pitchFamily="18" charset="0"/>
              </a:rPr>
              <a:t>A </a:t>
            </a:r>
            <a:r>
              <a:rPr lang="en-US" dirty="0" smtClean="0">
                <a:latin typeface="Book Antiqua" pitchFamily="18" charset="0"/>
              </a:rPr>
              <a:t>web page is what you see on the screen when you type in a web address, click on a link, or put a query in a search engine</a:t>
            </a:r>
            <a:r>
              <a:rPr lang="en-US" dirty="0" smtClean="0"/>
              <a:t>.</a:t>
            </a:r>
          </a:p>
          <a:p>
            <a:pPr algn="just">
              <a:buFont typeface="Wingdings" pitchFamily="2" charset="2"/>
              <a:buChar char="v"/>
            </a:pPr>
            <a:r>
              <a:rPr lang="en-US" dirty="0" smtClean="0">
                <a:latin typeface="Book Antiqua" pitchFamily="18" charset="0"/>
              </a:rPr>
              <a:t>A web page can contain any type of information, and can include text, color, graphics, animation and sound.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5719"/>
          </a:xfrm>
        </p:spPr>
        <p:txBody>
          <a:bodyPr>
            <a:normAutofit fontScale="90000"/>
          </a:bodyPr>
          <a:lstStyle/>
          <a:p>
            <a:endParaRPr lang="en-US" dirty="0"/>
          </a:p>
        </p:txBody>
      </p:sp>
      <p:sp>
        <p:nvSpPr>
          <p:cNvPr id="3" name="Content Placeholder 2"/>
          <p:cNvSpPr>
            <a:spLocks noGrp="1"/>
          </p:cNvSpPr>
          <p:nvPr>
            <p:ph idx="1"/>
          </p:nvPr>
        </p:nvSpPr>
        <p:spPr>
          <a:xfrm>
            <a:off x="304800" y="228600"/>
            <a:ext cx="8382000" cy="5897563"/>
          </a:xfrm>
        </p:spPr>
        <p:txBody>
          <a:bodyPr/>
          <a:lstStyle/>
          <a:p>
            <a:pPr>
              <a:buFont typeface="Wingdings" pitchFamily="2" charset="2"/>
              <a:buChar char="ü"/>
            </a:pPr>
            <a:r>
              <a:rPr lang="en-US" dirty="0" smtClean="0"/>
              <a:t>Electronic (digital) document created with HTML and, therefore, accessible with a browser. </a:t>
            </a:r>
            <a:endParaRPr lang="en-US" dirty="0" smtClean="0"/>
          </a:p>
          <a:p>
            <a:pPr>
              <a:buFont typeface="Wingdings" pitchFamily="2" charset="2"/>
              <a:buChar char="ü"/>
            </a:pPr>
            <a:r>
              <a:rPr lang="en-US" dirty="0" smtClean="0"/>
              <a:t>In </a:t>
            </a:r>
            <a:r>
              <a:rPr lang="en-US" dirty="0" smtClean="0"/>
              <a:t>addition to text and graphics, webpages may also contain downloadable data files, audio and video files, and hyperlinks to other pages or sites. </a:t>
            </a:r>
            <a:endParaRPr lang="en-US" dirty="0" smtClean="0"/>
          </a:p>
          <a:p>
            <a:pPr>
              <a:buNone/>
            </a:pPr>
            <a:r>
              <a:rPr lang="en-US" dirty="0" smtClean="0"/>
              <a:t/>
            </a:r>
            <a:br>
              <a:rPr lang="en-US" dirty="0" smtClean="0"/>
            </a:br>
            <a:r>
              <a:rPr lang="en-US" dirty="0" smtClean="0"/>
              <a:t/>
            </a:r>
            <a:br>
              <a:rPr lang="en-US" dirty="0" smtClean="0"/>
            </a:br>
            <a:endParaRPr lang="en-US" dirty="0" smtClean="0"/>
          </a:p>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200400" y="3429000"/>
            <a:ext cx="4267200" cy="3212757"/>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416</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Website</vt:lpstr>
      <vt:lpstr>Slide 2</vt:lpstr>
      <vt:lpstr>Slide 3</vt:lpstr>
      <vt:lpstr>Slide 4</vt:lpstr>
      <vt:lpstr>Slide 5</vt:lpstr>
      <vt:lpstr>Why Do People Visit Websites?</vt:lpstr>
      <vt:lpstr>Web Page </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page </dc:title>
  <dc:creator/>
  <cp:lastModifiedBy>SJC</cp:lastModifiedBy>
  <cp:revision>9</cp:revision>
  <dcterms:created xsi:type="dcterms:W3CDTF">2006-08-16T00:00:00Z</dcterms:created>
  <dcterms:modified xsi:type="dcterms:W3CDTF">2016-01-05T05:48:47Z</dcterms:modified>
</cp:coreProperties>
</file>